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6" d="100"/>
          <a:sy n="116" d="100"/>
        </p:scale>
        <p:origin x="15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38AF4A-986A-4E98-82F4-27975BD4BE88}" type="datetimeFigureOut">
              <a:rPr lang="en-US" smtClean="0"/>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208052055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38AF4A-986A-4E98-82F4-27975BD4BE88}" type="datetimeFigureOut">
              <a:rPr lang="en-US" smtClean="0"/>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336850137"/>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38AF4A-986A-4E98-82F4-27975BD4BE88}" type="datetimeFigureOut">
              <a:rPr lang="en-US" smtClean="0"/>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1337764328"/>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38AF4A-986A-4E98-82F4-27975BD4BE88}" type="datetimeFigureOut">
              <a:rPr lang="en-US" smtClean="0"/>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228831628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38AF4A-986A-4E98-82F4-27975BD4BE88}" type="datetimeFigureOut">
              <a:rPr lang="en-US" smtClean="0"/>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1374339935"/>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38AF4A-986A-4E98-82F4-27975BD4BE88}" type="datetimeFigureOut">
              <a:rPr lang="en-US" smtClean="0"/>
              <a:t>8/14/2014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1555652258"/>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38AF4A-986A-4E98-82F4-27975BD4BE88}" type="datetimeFigureOut">
              <a:rPr lang="en-US" smtClean="0"/>
              <a:t>8/14/2014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3971671273"/>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38AF4A-986A-4E98-82F4-27975BD4BE88}" type="datetimeFigureOut">
              <a:rPr lang="en-US" smtClean="0"/>
              <a:t>8/14/2014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2905247738"/>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8AF4A-986A-4E98-82F4-27975BD4BE88}" type="datetimeFigureOut">
              <a:rPr lang="en-US" smtClean="0"/>
              <a:t>8/14/2014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1441053845"/>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38AF4A-986A-4E98-82F4-27975BD4BE88}" type="datetimeFigureOut">
              <a:rPr lang="en-US" smtClean="0"/>
              <a:t>8/14/2014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146980690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38AF4A-986A-4E98-82F4-27975BD4BE88}" type="datetimeFigureOut">
              <a:rPr lang="en-US" smtClean="0"/>
              <a:t>8/14/2014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60ADA4-9FB3-4CFC-A7D4-FE3E8D677969}" type="slidenum">
              <a:rPr lang="en-US" smtClean="0"/>
              <a:t>‹#›</a:t>
            </a:fld>
            <a:endParaRPr lang="en-US"/>
          </a:p>
        </p:txBody>
      </p:sp>
    </p:spTree>
    <p:extLst>
      <p:ext uri="{BB962C8B-B14F-4D97-AF65-F5344CB8AC3E}">
        <p14:creationId xmlns:p14="http://schemas.microsoft.com/office/powerpoint/2010/main" val="87622009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38AF4A-986A-4E98-82F4-27975BD4BE88}" type="datetimeFigureOut">
              <a:rPr lang="en-US" smtClean="0"/>
              <a:t>8/14/2014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60ADA4-9FB3-4CFC-A7D4-FE3E8D677969}" type="slidenum">
              <a:rPr lang="en-US" smtClean="0"/>
              <a:t>‹#›</a:t>
            </a:fld>
            <a:endParaRPr lang="en-US"/>
          </a:p>
        </p:txBody>
      </p:sp>
    </p:spTree>
    <p:extLst>
      <p:ext uri="{BB962C8B-B14F-4D97-AF65-F5344CB8AC3E}">
        <p14:creationId xmlns:p14="http://schemas.microsoft.com/office/powerpoint/2010/main" val="2094498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01" y="1566429"/>
            <a:ext cx="5715000" cy="4286250"/>
          </a:xfrm>
          <a:prstGeom prst="rect">
            <a:avLst/>
          </a:prstGeom>
        </p:spPr>
      </p:pic>
      <p:sp>
        <p:nvSpPr>
          <p:cNvPr id="5" name="TextBox 4"/>
          <p:cNvSpPr txBox="1"/>
          <p:nvPr/>
        </p:nvSpPr>
        <p:spPr>
          <a:xfrm>
            <a:off x="1" y="166255"/>
            <a:ext cx="9144000" cy="584775"/>
          </a:xfrm>
          <a:prstGeom prst="rect">
            <a:avLst/>
          </a:prstGeom>
          <a:noFill/>
        </p:spPr>
        <p:txBody>
          <a:bodyPr wrap="square" rtlCol="0">
            <a:spAutoFit/>
          </a:bodyPr>
          <a:lstStyle/>
          <a:p>
            <a:pPr algn="ctr"/>
            <a:r>
              <a:rPr lang="en-US" sz="3200" dirty="0" smtClean="0">
                <a:solidFill>
                  <a:srgbClr val="FFFF00"/>
                </a:solidFill>
              </a:rPr>
              <a:t>Community as a means of sanctification</a:t>
            </a:r>
            <a:endParaRPr lang="en-US" sz="3200" dirty="0">
              <a:solidFill>
                <a:srgbClr val="FFFF00"/>
              </a:solidFill>
            </a:endParaRPr>
          </a:p>
        </p:txBody>
      </p:sp>
    </p:spTree>
    <p:extLst>
      <p:ext uri="{BB962C8B-B14F-4D97-AF65-F5344CB8AC3E}">
        <p14:creationId xmlns:p14="http://schemas.microsoft.com/office/powerpoint/2010/main" val="993126736"/>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4748645" cy="6986528"/>
          </a:xfrm>
          <a:prstGeom prst="rect">
            <a:avLst/>
          </a:prstGeom>
          <a:noFill/>
        </p:spPr>
        <p:txBody>
          <a:bodyPr wrap="square" rtlCol="0">
            <a:spAutoFit/>
          </a:bodyPr>
          <a:lstStyle/>
          <a:p>
            <a:r>
              <a:rPr lang="en-US" sz="3200" dirty="0" smtClean="0">
                <a:solidFill>
                  <a:srgbClr val="FFFF00"/>
                </a:solidFill>
              </a:rPr>
              <a:t>God’s Plan A: to use other people to help us grow.</a:t>
            </a:r>
          </a:p>
          <a:p>
            <a:endParaRPr lang="en-US" sz="3200" dirty="0">
              <a:solidFill>
                <a:schemeClr val="bg1"/>
              </a:solidFill>
            </a:endParaRPr>
          </a:p>
          <a:p>
            <a:r>
              <a:rPr lang="en-US" sz="3200" dirty="0">
                <a:solidFill>
                  <a:schemeClr val="bg1"/>
                </a:solidFill>
              </a:rPr>
              <a:t>“Virtually every emotional and psychological problem, from addictions to depression, has alienation or emotional isolation at its core.  Recovery from these problems always involves helping people to get more connected to each other at deeper and healthier levels than they are</a:t>
            </a:r>
            <a:r>
              <a:rPr lang="en-US" sz="3200" dirty="0" smtClean="0">
                <a:solidFill>
                  <a:schemeClr val="bg1"/>
                </a:solidFill>
              </a:rPr>
              <a:t>” [122].</a:t>
            </a:r>
            <a:endParaRPr lang="en-US" sz="3200" dirty="0">
              <a:solidFill>
                <a:schemeClr val="bg1"/>
              </a:solidFill>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5728" r="4012"/>
          <a:stretch/>
        </p:blipFill>
        <p:spPr>
          <a:xfrm>
            <a:off x="5029200" y="64264"/>
            <a:ext cx="4114800" cy="6858000"/>
          </a:xfrm>
          <a:prstGeom prst="rect">
            <a:avLst/>
          </a:prstGeom>
        </p:spPr>
      </p:pic>
    </p:spTree>
    <p:extLst>
      <p:ext uri="{BB962C8B-B14F-4D97-AF65-F5344CB8AC3E}">
        <p14:creationId xmlns:p14="http://schemas.microsoft.com/office/powerpoint/2010/main" val="46262323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5029201" cy="4031873"/>
          </a:xfrm>
          <a:prstGeom prst="rect">
            <a:avLst/>
          </a:prstGeom>
          <a:noFill/>
        </p:spPr>
        <p:txBody>
          <a:bodyPr wrap="square" rtlCol="0">
            <a:spAutoFit/>
          </a:bodyPr>
          <a:lstStyle/>
          <a:p>
            <a:r>
              <a:rPr lang="en-US" sz="3200" dirty="0" smtClean="0">
                <a:solidFill>
                  <a:srgbClr val="FFFF00"/>
                </a:solidFill>
              </a:rPr>
              <a:t>God’s Plan A: to use other people to help us grow.</a:t>
            </a:r>
          </a:p>
          <a:p>
            <a:endParaRPr lang="en-US" sz="3200" dirty="0">
              <a:solidFill>
                <a:schemeClr val="bg1"/>
              </a:solidFill>
            </a:endParaRPr>
          </a:p>
          <a:p>
            <a:r>
              <a:rPr lang="en-US" sz="3200" dirty="0" smtClean="0">
                <a:solidFill>
                  <a:schemeClr val="bg1"/>
                </a:solidFill>
              </a:rPr>
              <a:t>We are blessed more by…</a:t>
            </a:r>
          </a:p>
          <a:p>
            <a:endParaRPr lang="en-US" sz="3200" dirty="0" smtClean="0">
              <a:solidFill>
                <a:schemeClr val="bg1"/>
              </a:solidFill>
            </a:endParaRPr>
          </a:p>
          <a:p>
            <a:r>
              <a:rPr lang="en-US" sz="3200" dirty="0" smtClean="0">
                <a:solidFill>
                  <a:schemeClr val="bg1"/>
                </a:solidFill>
                <a:sym typeface="Wingdings 2" panose="05020102010507070707" pitchFamily="18" charset="2"/>
              </a:rPr>
              <a:t> </a:t>
            </a:r>
            <a:r>
              <a:rPr lang="en-US" sz="3200" dirty="0" smtClean="0">
                <a:solidFill>
                  <a:schemeClr val="bg1"/>
                </a:solidFill>
              </a:rPr>
              <a:t>working together</a:t>
            </a:r>
          </a:p>
          <a:p>
            <a:endParaRPr lang="en-US" sz="3200" dirty="0" smtClean="0">
              <a:solidFill>
                <a:schemeClr val="bg1"/>
              </a:solidFill>
            </a:endParaRPr>
          </a:p>
          <a:p>
            <a:r>
              <a:rPr lang="en-US" sz="3200" dirty="0" smtClean="0">
                <a:solidFill>
                  <a:schemeClr val="bg1"/>
                </a:solidFill>
                <a:sym typeface="Wingdings 2" panose="05020102010507070707" pitchFamily="18" charset="2"/>
              </a:rPr>
              <a:t> </a:t>
            </a:r>
            <a:r>
              <a:rPr lang="en-US" sz="3200" dirty="0" smtClean="0">
                <a:solidFill>
                  <a:schemeClr val="bg1"/>
                </a:solidFill>
              </a:rPr>
              <a:t>ministering to each other</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5728" r="4012"/>
          <a:stretch/>
        </p:blipFill>
        <p:spPr>
          <a:xfrm>
            <a:off x="5029200" y="64264"/>
            <a:ext cx="4114800" cy="6858000"/>
          </a:xfrm>
          <a:prstGeom prst="rect">
            <a:avLst/>
          </a:prstGeom>
        </p:spPr>
      </p:pic>
    </p:spTree>
    <p:extLst>
      <p:ext uri="{BB962C8B-B14F-4D97-AF65-F5344CB8AC3E}">
        <p14:creationId xmlns:p14="http://schemas.microsoft.com/office/powerpoint/2010/main" val="375257277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1077218"/>
          </a:xfrm>
          <a:prstGeom prst="rect">
            <a:avLst/>
          </a:prstGeom>
          <a:noFill/>
        </p:spPr>
        <p:txBody>
          <a:bodyPr wrap="square" rtlCol="0">
            <a:spAutoFit/>
          </a:bodyPr>
          <a:lstStyle/>
          <a:p>
            <a:r>
              <a:rPr lang="en-US" sz="3200" dirty="0" smtClean="0">
                <a:solidFill>
                  <a:srgbClr val="FFFF00"/>
                </a:solidFill>
              </a:rPr>
              <a:t>God’s Plan A: to use other people to help us grow.</a:t>
            </a:r>
          </a:p>
          <a:p>
            <a:endParaRPr lang="en-US" sz="3200" dirty="0">
              <a:solidFill>
                <a:schemeClr val="bg1"/>
              </a:solidFill>
            </a:endParaRPr>
          </a:p>
        </p:txBody>
      </p:sp>
      <p:pic>
        <p:nvPicPr>
          <p:cNvPr id="4" name="Picture 5" descr="j03339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6627" y="1305659"/>
            <a:ext cx="3917373" cy="5562832"/>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a:spLocks noChangeArrowheads="1"/>
          </p:cNvSpPr>
          <p:nvPr/>
        </p:nvSpPr>
        <p:spPr bwMode="auto">
          <a:xfrm>
            <a:off x="-1" y="1569660"/>
            <a:ext cx="5029201"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200" dirty="0">
                <a:solidFill>
                  <a:schemeClr val="bg1"/>
                </a:solidFill>
              </a:rPr>
              <a:t>Growth leads to </a:t>
            </a:r>
            <a:endParaRPr lang="en-US" altLang="en-US" sz="3200" dirty="0" smtClean="0">
              <a:solidFill>
                <a:schemeClr val="bg1"/>
              </a:solidFill>
            </a:endParaRPr>
          </a:p>
          <a:p>
            <a:r>
              <a:rPr lang="en-US" altLang="en-US" sz="3200" u="sng" dirty="0" smtClean="0">
                <a:solidFill>
                  <a:schemeClr val="bg1"/>
                </a:solidFill>
              </a:rPr>
              <a:t>flowerin</a:t>
            </a:r>
            <a:r>
              <a:rPr lang="en-US" altLang="en-US" sz="3200" dirty="0" smtClean="0">
                <a:solidFill>
                  <a:schemeClr val="bg1"/>
                </a:solidFill>
              </a:rPr>
              <a:t>g</a:t>
            </a:r>
            <a:r>
              <a:rPr lang="en-US" altLang="en-US" sz="3200" dirty="0">
                <a:solidFill>
                  <a:schemeClr val="bg1"/>
                </a:solidFill>
              </a:rPr>
              <a:t>…</a:t>
            </a:r>
          </a:p>
          <a:p>
            <a:endParaRPr lang="en-US" altLang="en-US" sz="3200" dirty="0">
              <a:solidFill>
                <a:schemeClr val="bg1"/>
              </a:solidFill>
            </a:endParaRPr>
          </a:p>
          <a:p>
            <a:r>
              <a:rPr lang="en-US" altLang="en-US" sz="3200" dirty="0">
                <a:solidFill>
                  <a:schemeClr val="bg1"/>
                </a:solidFill>
              </a:rPr>
              <a:t>Good roots lead to </a:t>
            </a:r>
            <a:endParaRPr lang="en-US" altLang="en-US" sz="3200" dirty="0" smtClean="0">
              <a:solidFill>
                <a:schemeClr val="bg1"/>
              </a:solidFill>
            </a:endParaRPr>
          </a:p>
          <a:p>
            <a:r>
              <a:rPr lang="en-US" altLang="en-US" sz="3200" dirty="0" smtClean="0">
                <a:solidFill>
                  <a:schemeClr val="bg1"/>
                </a:solidFill>
              </a:rPr>
              <a:t>g</a:t>
            </a:r>
            <a:r>
              <a:rPr lang="en-US" altLang="en-US" sz="3200" u="sng" dirty="0" smtClean="0">
                <a:solidFill>
                  <a:schemeClr val="bg1"/>
                </a:solidFill>
              </a:rPr>
              <a:t>rowth</a:t>
            </a:r>
            <a:r>
              <a:rPr lang="en-US" altLang="en-US" sz="3200" dirty="0">
                <a:solidFill>
                  <a:schemeClr val="bg1"/>
                </a:solidFill>
              </a:rPr>
              <a:t>…</a:t>
            </a:r>
          </a:p>
          <a:p>
            <a:endParaRPr lang="en-US" altLang="en-US" sz="3200" dirty="0">
              <a:solidFill>
                <a:schemeClr val="bg1"/>
              </a:solidFill>
            </a:endParaRPr>
          </a:p>
          <a:p>
            <a:endParaRPr lang="en-US" altLang="en-US" sz="3200" dirty="0" smtClean="0">
              <a:solidFill>
                <a:schemeClr val="bg1"/>
              </a:solidFill>
            </a:endParaRPr>
          </a:p>
          <a:p>
            <a:r>
              <a:rPr lang="en-US" altLang="en-US" sz="3200" dirty="0" smtClean="0">
                <a:solidFill>
                  <a:schemeClr val="bg1"/>
                </a:solidFill>
              </a:rPr>
              <a:t>Our </a:t>
            </a:r>
            <a:r>
              <a:rPr lang="en-US" altLang="en-US" sz="3200" u="sng" dirty="0">
                <a:solidFill>
                  <a:schemeClr val="bg1"/>
                </a:solidFill>
              </a:rPr>
              <a:t>roots</a:t>
            </a:r>
            <a:r>
              <a:rPr lang="en-US" altLang="en-US" sz="3200" dirty="0">
                <a:solidFill>
                  <a:schemeClr val="bg1"/>
                </a:solidFill>
              </a:rPr>
              <a:t> are </a:t>
            </a:r>
            <a:endParaRPr lang="en-US" altLang="en-US" sz="3200" dirty="0" smtClean="0">
              <a:solidFill>
                <a:schemeClr val="bg1"/>
              </a:solidFill>
            </a:endParaRPr>
          </a:p>
          <a:p>
            <a:r>
              <a:rPr lang="en-US" altLang="en-US" sz="3200" dirty="0" smtClean="0">
                <a:solidFill>
                  <a:schemeClr val="bg1"/>
                </a:solidFill>
              </a:rPr>
              <a:t>biblical community</a:t>
            </a:r>
            <a:r>
              <a:rPr lang="en-US" altLang="en-US" sz="3200" dirty="0">
                <a:solidFill>
                  <a:schemeClr val="bg1"/>
                </a:solidFill>
              </a:rPr>
              <a:t>!</a:t>
            </a:r>
          </a:p>
        </p:txBody>
      </p:sp>
      <p:cxnSp>
        <p:nvCxnSpPr>
          <p:cNvPr id="7" name="Straight Arrow Connector 6"/>
          <p:cNvCxnSpPr/>
          <p:nvPr/>
        </p:nvCxnSpPr>
        <p:spPr>
          <a:xfrm>
            <a:off x="2369127" y="2358736"/>
            <a:ext cx="3875809" cy="1039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015836" y="3850249"/>
            <a:ext cx="4229100" cy="1414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730336" y="5732320"/>
            <a:ext cx="2220191" cy="1385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7793458"/>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1323439"/>
          </a:xfrm>
          <a:prstGeom prst="rect">
            <a:avLst/>
          </a:prstGeom>
          <a:noFill/>
        </p:spPr>
        <p:txBody>
          <a:bodyPr wrap="square" rtlCol="0">
            <a:spAutoFit/>
          </a:bodyPr>
          <a:lstStyle/>
          <a:p>
            <a:r>
              <a:rPr lang="en-US" sz="3200" dirty="0" smtClean="0">
                <a:solidFill>
                  <a:srgbClr val="FFFF00"/>
                </a:solidFill>
              </a:rPr>
              <a:t>God’s Plan A: to use other people to help us grow.</a:t>
            </a:r>
          </a:p>
          <a:p>
            <a:endParaRPr lang="en-US" sz="1600" dirty="0" smtClean="0">
              <a:solidFill>
                <a:srgbClr val="FFFF00"/>
              </a:solidFill>
            </a:endParaRPr>
          </a:p>
          <a:p>
            <a:r>
              <a:rPr lang="el-GR" sz="3200" dirty="0" smtClean="0">
                <a:solidFill>
                  <a:srgbClr val="FF66FF"/>
                </a:solidFill>
              </a:rPr>
              <a:t>ἀλλήλων</a:t>
            </a:r>
            <a:r>
              <a:rPr lang="el-GR" sz="3200" b="1" dirty="0" smtClean="0">
                <a:solidFill>
                  <a:srgbClr val="FF66FF"/>
                </a:solidFill>
              </a:rPr>
              <a:t> </a:t>
            </a:r>
            <a:r>
              <a:rPr lang="en-US" sz="3200" b="1" dirty="0" smtClean="0">
                <a:solidFill>
                  <a:srgbClr val="FF66FF"/>
                </a:solidFill>
              </a:rPr>
              <a:t>[</a:t>
            </a:r>
            <a:r>
              <a:rPr lang="en-US" sz="3200" b="1" dirty="0" err="1" smtClean="0">
                <a:solidFill>
                  <a:srgbClr val="FF66FF"/>
                </a:solidFill>
              </a:rPr>
              <a:t>ahl</a:t>
            </a:r>
            <a:r>
              <a:rPr lang="en-US" sz="3200" b="1" dirty="0" smtClean="0">
                <a:solidFill>
                  <a:srgbClr val="FF66FF"/>
                </a:solidFill>
              </a:rPr>
              <a:t>-LAY-lone] = one another</a:t>
            </a:r>
            <a:endParaRPr lang="en-US" sz="3200" dirty="0" smtClean="0">
              <a:solidFill>
                <a:srgbClr val="FF66FF"/>
              </a:solidFill>
            </a:endParaRPr>
          </a:p>
        </p:txBody>
      </p:sp>
      <p:pic>
        <p:nvPicPr>
          <p:cNvPr id="4" name="Picture 5" descr="j03339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6627" y="1305659"/>
            <a:ext cx="3917373" cy="5562832"/>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a:spLocks noChangeArrowheads="1"/>
          </p:cNvSpPr>
          <p:nvPr/>
        </p:nvSpPr>
        <p:spPr bwMode="auto">
          <a:xfrm>
            <a:off x="-1" y="1569660"/>
            <a:ext cx="5029201"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200" dirty="0">
                <a:solidFill>
                  <a:schemeClr val="bg1"/>
                </a:solidFill>
              </a:rPr>
              <a:t>Growth leads to </a:t>
            </a:r>
            <a:endParaRPr lang="en-US" altLang="en-US" sz="3200" dirty="0" smtClean="0">
              <a:solidFill>
                <a:schemeClr val="bg1"/>
              </a:solidFill>
            </a:endParaRPr>
          </a:p>
          <a:p>
            <a:r>
              <a:rPr lang="en-US" altLang="en-US" sz="3200" u="sng" dirty="0" smtClean="0">
                <a:solidFill>
                  <a:schemeClr val="bg1"/>
                </a:solidFill>
              </a:rPr>
              <a:t>flowerin</a:t>
            </a:r>
            <a:r>
              <a:rPr lang="en-US" altLang="en-US" sz="3200" dirty="0" smtClean="0">
                <a:solidFill>
                  <a:schemeClr val="bg1"/>
                </a:solidFill>
              </a:rPr>
              <a:t>g</a:t>
            </a:r>
            <a:r>
              <a:rPr lang="en-US" altLang="en-US" sz="3200" dirty="0">
                <a:solidFill>
                  <a:schemeClr val="bg1"/>
                </a:solidFill>
              </a:rPr>
              <a:t>…</a:t>
            </a:r>
          </a:p>
          <a:p>
            <a:endParaRPr lang="en-US" altLang="en-US" sz="3200" dirty="0">
              <a:solidFill>
                <a:schemeClr val="bg1"/>
              </a:solidFill>
            </a:endParaRPr>
          </a:p>
          <a:p>
            <a:r>
              <a:rPr lang="en-US" altLang="en-US" sz="3200" dirty="0">
                <a:solidFill>
                  <a:schemeClr val="bg1"/>
                </a:solidFill>
              </a:rPr>
              <a:t>Good roots lead to </a:t>
            </a:r>
            <a:endParaRPr lang="en-US" altLang="en-US" sz="3200" dirty="0" smtClean="0">
              <a:solidFill>
                <a:schemeClr val="bg1"/>
              </a:solidFill>
            </a:endParaRPr>
          </a:p>
          <a:p>
            <a:r>
              <a:rPr lang="en-US" altLang="en-US" sz="3200" dirty="0" smtClean="0">
                <a:solidFill>
                  <a:schemeClr val="bg1"/>
                </a:solidFill>
              </a:rPr>
              <a:t>g</a:t>
            </a:r>
            <a:r>
              <a:rPr lang="en-US" altLang="en-US" sz="3200" u="sng" dirty="0" smtClean="0">
                <a:solidFill>
                  <a:schemeClr val="bg1"/>
                </a:solidFill>
              </a:rPr>
              <a:t>rowth</a:t>
            </a:r>
            <a:r>
              <a:rPr lang="en-US" altLang="en-US" sz="3200" dirty="0">
                <a:solidFill>
                  <a:schemeClr val="bg1"/>
                </a:solidFill>
              </a:rPr>
              <a:t>…</a:t>
            </a:r>
          </a:p>
          <a:p>
            <a:endParaRPr lang="en-US" altLang="en-US" sz="3200" dirty="0">
              <a:solidFill>
                <a:schemeClr val="bg1"/>
              </a:solidFill>
            </a:endParaRPr>
          </a:p>
          <a:p>
            <a:endParaRPr lang="en-US" altLang="en-US" sz="3200" dirty="0" smtClean="0">
              <a:solidFill>
                <a:schemeClr val="bg1"/>
              </a:solidFill>
            </a:endParaRPr>
          </a:p>
          <a:p>
            <a:r>
              <a:rPr lang="en-US" altLang="en-US" sz="3200" dirty="0" smtClean="0">
                <a:solidFill>
                  <a:schemeClr val="bg1"/>
                </a:solidFill>
              </a:rPr>
              <a:t>Our </a:t>
            </a:r>
            <a:r>
              <a:rPr lang="en-US" altLang="en-US" sz="3200" u="sng" dirty="0">
                <a:solidFill>
                  <a:schemeClr val="bg1"/>
                </a:solidFill>
              </a:rPr>
              <a:t>roots</a:t>
            </a:r>
            <a:r>
              <a:rPr lang="en-US" altLang="en-US" sz="3200" dirty="0">
                <a:solidFill>
                  <a:schemeClr val="bg1"/>
                </a:solidFill>
              </a:rPr>
              <a:t> are </a:t>
            </a:r>
            <a:endParaRPr lang="en-US" altLang="en-US" sz="3200" dirty="0" smtClean="0">
              <a:solidFill>
                <a:schemeClr val="bg1"/>
              </a:solidFill>
            </a:endParaRPr>
          </a:p>
          <a:p>
            <a:r>
              <a:rPr lang="en-US" altLang="en-US" sz="3200" dirty="0" smtClean="0">
                <a:solidFill>
                  <a:schemeClr val="bg1"/>
                </a:solidFill>
              </a:rPr>
              <a:t>biblical community</a:t>
            </a:r>
            <a:r>
              <a:rPr lang="en-US" altLang="en-US" sz="3200" dirty="0">
                <a:solidFill>
                  <a:schemeClr val="bg1"/>
                </a:solidFill>
              </a:rPr>
              <a:t>!</a:t>
            </a:r>
          </a:p>
        </p:txBody>
      </p:sp>
      <p:cxnSp>
        <p:nvCxnSpPr>
          <p:cNvPr id="7" name="Straight Arrow Connector 6"/>
          <p:cNvCxnSpPr/>
          <p:nvPr/>
        </p:nvCxnSpPr>
        <p:spPr>
          <a:xfrm>
            <a:off x="2369127" y="2358736"/>
            <a:ext cx="3875809" cy="1039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015836" y="3850249"/>
            <a:ext cx="4229100" cy="1414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730336" y="5732320"/>
            <a:ext cx="2220191" cy="1385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4434628"/>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6001643"/>
          </a:xfrm>
          <a:prstGeom prst="rect">
            <a:avLst/>
          </a:prstGeom>
          <a:noFill/>
        </p:spPr>
        <p:txBody>
          <a:bodyPr wrap="square" rtlCol="0">
            <a:spAutoFit/>
          </a:bodyPr>
          <a:lstStyle/>
          <a:p>
            <a:r>
              <a:rPr lang="en-US" sz="3200" dirty="0" smtClean="0">
                <a:solidFill>
                  <a:srgbClr val="FFFF00"/>
                </a:solidFill>
              </a:rPr>
              <a:t>We love one another</a:t>
            </a:r>
          </a:p>
          <a:p>
            <a:r>
              <a:rPr lang="en-US" sz="3200" dirty="0" smtClean="0">
                <a:solidFill>
                  <a:schemeClr val="bg1"/>
                </a:solidFill>
              </a:rPr>
              <a:t>John 15.12 NET: “My commandment is this– to love one another just as I have loved you.” </a:t>
            </a:r>
          </a:p>
          <a:p>
            <a:r>
              <a:rPr lang="en-US" sz="3200" dirty="0" smtClean="0">
                <a:solidFill>
                  <a:schemeClr val="bg1"/>
                </a:solidFill>
              </a:rPr>
              <a:t> </a:t>
            </a:r>
          </a:p>
          <a:p>
            <a:r>
              <a:rPr lang="en-US" sz="3200" dirty="0" smtClean="0">
                <a:solidFill>
                  <a:srgbClr val="FFFF00"/>
                </a:solidFill>
              </a:rPr>
              <a:t>We forgive one another</a:t>
            </a:r>
          </a:p>
          <a:p>
            <a:r>
              <a:rPr lang="en-US" sz="3200" dirty="0" smtClean="0">
                <a:solidFill>
                  <a:schemeClr val="bg1"/>
                </a:solidFill>
              </a:rPr>
              <a:t>Colossians 3.12-13 NET:  “Therefore, as the elect of God, holy and dearly loved, clothe yourselves with a heart of mercy, kindness, humility, gentleness, and patience, bearing with one another and forgiving one another, if someone happens to have a complaint against anyone else. Just as the Lord has forgiven you, so you also forgive others.”</a:t>
            </a:r>
          </a:p>
        </p:txBody>
      </p:sp>
    </p:spTree>
    <p:extLst>
      <p:ext uri="{BB962C8B-B14F-4D97-AF65-F5344CB8AC3E}">
        <p14:creationId xmlns:p14="http://schemas.microsoft.com/office/powerpoint/2010/main" val="2861381135"/>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6494085"/>
          </a:xfrm>
          <a:prstGeom prst="rect">
            <a:avLst/>
          </a:prstGeom>
          <a:noFill/>
        </p:spPr>
        <p:txBody>
          <a:bodyPr wrap="square" rtlCol="0">
            <a:spAutoFit/>
          </a:bodyPr>
          <a:lstStyle/>
          <a:p>
            <a:pPr lvl="0"/>
            <a:r>
              <a:rPr lang="en-US" sz="3200" dirty="0">
                <a:solidFill>
                  <a:srgbClr val="FFFF00"/>
                </a:solidFill>
              </a:rPr>
              <a:t>We accept one another </a:t>
            </a:r>
            <a:r>
              <a:rPr lang="en-US" sz="3200" dirty="0" smtClean="0">
                <a:solidFill>
                  <a:srgbClr val="FFFF00"/>
                </a:solidFill>
              </a:rPr>
              <a:t>unconditionally</a:t>
            </a:r>
          </a:p>
          <a:p>
            <a:pPr lvl="0"/>
            <a:r>
              <a:rPr lang="en-US" sz="3200" dirty="0" smtClean="0">
                <a:solidFill>
                  <a:schemeClr val="bg1"/>
                </a:solidFill>
              </a:rPr>
              <a:t>Romans </a:t>
            </a:r>
            <a:r>
              <a:rPr lang="en-US" sz="3200" dirty="0">
                <a:solidFill>
                  <a:schemeClr val="bg1"/>
                </a:solidFill>
              </a:rPr>
              <a:t>15.7 NIV:  “Accept one another, then, just as Christ accepted you, in order to bring praise to God.” </a:t>
            </a:r>
          </a:p>
          <a:p>
            <a:pPr lvl="0"/>
            <a:endParaRPr lang="en-US" sz="3200" dirty="0" smtClean="0">
              <a:solidFill>
                <a:schemeClr val="bg1"/>
              </a:solidFill>
            </a:endParaRPr>
          </a:p>
          <a:p>
            <a:pPr lvl="0"/>
            <a:r>
              <a:rPr lang="en-US" sz="3200" dirty="0" smtClean="0">
                <a:solidFill>
                  <a:srgbClr val="FFFF00"/>
                </a:solidFill>
              </a:rPr>
              <a:t>We </a:t>
            </a:r>
            <a:r>
              <a:rPr lang="en-US" sz="3200" dirty="0">
                <a:solidFill>
                  <a:srgbClr val="FFFF00"/>
                </a:solidFill>
              </a:rPr>
              <a:t>exhort one another to follow </a:t>
            </a:r>
            <a:r>
              <a:rPr lang="en-US" sz="3200" dirty="0" smtClean="0">
                <a:solidFill>
                  <a:srgbClr val="FFFF00"/>
                </a:solidFill>
              </a:rPr>
              <a:t>Christ </a:t>
            </a:r>
          </a:p>
          <a:p>
            <a:pPr lvl="0"/>
            <a:r>
              <a:rPr lang="en-US" sz="3200" dirty="0" smtClean="0">
                <a:solidFill>
                  <a:schemeClr val="bg1"/>
                </a:solidFill>
              </a:rPr>
              <a:t>Hebrews </a:t>
            </a:r>
            <a:r>
              <a:rPr lang="en-US" sz="3200" dirty="0">
                <a:solidFill>
                  <a:schemeClr val="bg1"/>
                </a:solidFill>
              </a:rPr>
              <a:t>3.13 NET:  “But exhort one another each day, as long as it is called ‘Today,’ that none of you may become hardened by sin's deception.” </a:t>
            </a:r>
          </a:p>
          <a:p>
            <a:endParaRPr lang="en-US" sz="3200" dirty="0" smtClean="0">
              <a:solidFill>
                <a:schemeClr val="bg1"/>
              </a:solidFill>
            </a:endParaRPr>
          </a:p>
          <a:p>
            <a:r>
              <a:rPr lang="en-US" sz="3200" dirty="0" smtClean="0">
                <a:solidFill>
                  <a:srgbClr val="FFFF00"/>
                </a:solidFill>
              </a:rPr>
              <a:t>We </a:t>
            </a:r>
            <a:r>
              <a:rPr lang="en-US" sz="3200" dirty="0">
                <a:solidFill>
                  <a:srgbClr val="FFFF00"/>
                </a:solidFill>
              </a:rPr>
              <a:t>teach and admonish each </a:t>
            </a:r>
            <a:r>
              <a:rPr lang="en-US" sz="3200" dirty="0" smtClean="0">
                <a:solidFill>
                  <a:srgbClr val="FFFF00"/>
                </a:solidFill>
              </a:rPr>
              <a:t>other </a:t>
            </a:r>
          </a:p>
          <a:p>
            <a:r>
              <a:rPr lang="en-US" sz="3200" dirty="0" smtClean="0">
                <a:solidFill>
                  <a:schemeClr val="bg1"/>
                </a:solidFill>
              </a:rPr>
              <a:t>Colossians </a:t>
            </a:r>
            <a:r>
              <a:rPr lang="en-US" sz="3200" dirty="0">
                <a:solidFill>
                  <a:schemeClr val="bg1"/>
                </a:solidFill>
              </a:rPr>
              <a:t>3.16 NASB:  “Let the word of Christ richly dwell within you, with all wisdom teaching and admonishing one another…</a:t>
            </a:r>
            <a:endParaRPr lang="en-US" sz="3200" dirty="0" smtClean="0">
              <a:solidFill>
                <a:schemeClr val="bg1"/>
              </a:solidFill>
            </a:endParaRPr>
          </a:p>
        </p:txBody>
      </p:sp>
    </p:spTree>
    <p:extLst>
      <p:ext uri="{BB962C8B-B14F-4D97-AF65-F5344CB8AC3E}">
        <p14:creationId xmlns:p14="http://schemas.microsoft.com/office/powerpoint/2010/main" val="3985741595"/>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6494085"/>
          </a:xfrm>
          <a:prstGeom prst="rect">
            <a:avLst/>
          </a:prstGeom>
          <a:noFill/>
        </p:spPr>
        <p:txBody>
          <a:bodyPr wrap="square" rtlCol="0">
            <a:spAutoFit/>
          </a:bodyPr>
          <a:lstStyle/>
          <a:p>
            <a:pPr lvl="0"/>
            <a:r>
              <a:rPr lang="en-US" sz="3200" dirty="0" smtClean="0">
                <a:solidFill>
                  <a:srgbClr val="FFFF00"/>
                </a:solidFill>
              </a:rPr>
              <a:t>We encourage and edify one another</a:t>
            </a:r>
          </a:p>
          <a:p>
            <a:pPr lvl="0"/>
            <a:r>
              <a:rPr lang="en-US" sz="3200" dirty="0" smtClean="0">
                <a:solidFill>
                  <a:schemeClr val="bg1"/>
                </a:solidFill>
              </a:rPr>
              <a:t>1 Thessalonians 5.11 NET:  “Therefore encourage one another and build up each other…”</a:t>
            </a:r>
          </a:p>
          <a:p>
            <a:pPr lvl="0"/>
            <a:endParaRPr lang="en-US" sz="3200" dirty="0" smtClean="0">
              <a:solidFill>
                <a:schemeClr val="bg1"/>
              </a:solidFill>
            </a:endParaRPr>
          </a:p>
          <a:p>
            <a:pPr lvl="0"/>
            <a:r>
              <a:rPr lang="en-US" sz="3200" dirty="0" smtClean="0">
                <a:solidFill>
                  <a:srgbClr val="FFFF00"/>
                </a:solidFill>
              </a:rPr>
              <a:t>We serve and help one another   </a:t>
            </a:r>
          </a:p>
          <a:p>
            <a:pPr lvl="0"/>
            <a:r>
              <a:rPr lang="en-US" sz="3200" dirty="0" smtClean="0">
                <a:solidFill>
                  <a:schemeClr val="bg1"/>
                </a:solidFill>
              </a:rPr>
              <a:t>1 Peter 4.10 NET:  “Just as each one has received a gift, use it to serve one another as good stewards of the varied grace of God.”  </a:t>
            </a:r>
          </a:p>
          <a:p>
            <a:pPr lvl="0"/>
            <a:endParaRPr lang="en-US" sz="3200" dirty="0" smtClean="0">
              <a:solidFill>
                <a:schemeClr val="bg1"/>
              </a:solidFill>
            </a:endParaRPr>
          </a:p>
          <a:p>
            <a:pPr lvl="0"/>
            <a:r>
              <a:rPr lang="en-US" sz="3200" dirty="0" smtClean="0">
                <a:solidFill>
                  <a:srgbClr val="FFFF00"/>
                </a:solidFill>
              </a:rPr>
              <a:t>We show devotion to one another  </a:t>
            </a:r>
          </a:p>
          <a:p>
            <a:pPr lvl="0"/>
            <a:r>
              <a:rPr lang="en-US" sz="3200" dirty="0" smtClean="0">
                <a:solidFill>
                  <a:schemeClr val="bg1"/>
                </a:solidFill>
              </a:rPr>
              <a:t>Romans 12.10 NET:  “Be devoted to one another with mutual love, showing eagerness in honoring one another.”</a:t>
            </a:r>
          </a:p>
        </p:txBody>
      </p:sp>
    </p:spTree>
    <p:extLst>
      <p:ext uri="{BB962C8B-B14F-4D97-AF65-F5344CB8AC3E}">
        <p14:creationId xmlns:p14="http://schemas.microsoft.com/office/powerpoint/2010/main" val="551243737"/>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6494085"/>
          </a:xfrm>
          <a:prstGeom prst="rect">
            <a:avLst/>
          </a:prstGeom>
          <a:noFill/>
        </p:spPr>
        <p:txBody>
          <a:bodyPr wrap="square" rtlCol="0">
            <a:spAutoFit/>
          </a:bodyPr>
          <a:lstStyle/>
          <a:p>
            <a:pPr lvl="0"/>
            <a:r>
              <a:rPr lang="en-US" sz="3200" dirty="0">
                <a:solidFill>
                  <a:srgbClr val="FFFF00"/>
                </a:solidFill>
              </a:rPr>
              <a:t>We enthusiastically greet one </a:t>
            </a:r>
            <a:r>
              <a:rPr lang="en-US" sz="3200" dirty="0" smtClean="0">
                <a:solidFill>
                  <a:srgbClr val="FFFF00"/>
                </a:solidFill>
              </a:rPr>
              <a:t>another  </a:t>
            </a:r>
          </a:p>
          <a:p>
            <a:pPr lvl="0"/>
            <a:r>
              <a:rPr lang="en-US" sz="3200" dirty="0" smtClean="0">
                <a:solidFill>
                  <a:schemeClr val="bg1"/>
                </a:solidFill>
              </a:rPr>
              <a:t>1 </a:t>
            </a:r>
            <a:r>
              <a:rPr lang="en-US" sz="3200" dirty="0">
                <a:solidFill>
                  <a:schemeClr val="bg1"/>
                </a:solidFill>
              </a:rPr>
              <a:t>Peter 5.14 NET: “Greet one another with a loving kiss.” </a:t>
            </a:r>
          </a:p>
          <a:p>
            <a:pPr lvl="0"/>
            <a:endParaRPr lang="en-US" sz="3200" dirty="0" smtClean="0">
              <a:solidFill>
                <a:schemeClr val="bg1"/>
              </a:solidFill>
            </a:endParaRPr>
          </a:p>
          <a:p>
            <a:pPr lvl="0"/>
            <a:r>
              <a:rPr lang="en-US" sz="3200" dirty="0" smtClean="0">
                <a:solidFill>
                  <a:srgbClr val="FFFF00"/>
                </a:solidFill>
              </a:rPr>
              <a:t>We </a:t>
            </a:r>
            <a:r>
              <a:rPr lang="en-US" sz="3200" dirty="0">
                <a:solidFill>
                  <a:srgbClr val="FFFF00"/>
                </a:solidFill>
              </a:rPr>
              <a:t>care for one </a:t>
            </a:r>
            <a:r>
              <a:rPr lang="en-US" sz="3200" dirty="0" smtClean="0">
                <a:solidFill>
                  <a:srgbClr val="FFFF00"/>
                </a:solidFill>
              </a:rPr>
              <a:t>another  </a:t>
            </a:r>
          </a:p>
          <a:p>
            <a:pPr lvl="0"/>
            <a:r>
              <a:rPr lang="en-US" sz="3200" dirty="0" smtClean="0">
                <a:solidFill>
                  <a:schemeClr val="bg1"/>
                </a:solidFill>
              </a:rPr>
              <a:t>Philippians </a:t>
            </a:r>
            <a:r>
              <a:rPr lang="en-US" sz="3200" dirty="0">
                <a:solidFill>
                  <a:schemeClr val="bg1"/>
                </a:solidFill>
              </a:rPr>
              <a:t>2.3-5 NET:  “Instead of being motivated by selfish ambition or vanity, each of you should, in humility, be moved to treat one another as more important than yourself.  Each of you should be concerned not only about your own interests, but about the interests of others as well.  You should have the same attitude toward one another that Christ Jesus had.”</a:t>
            </a:r>
          </a:p>
        </p:txBody>
      </p:sp>
    </p:spTree>
    <p:extLst>
      <p:ext uri="{BB962C8B-B14F-4D97-AF65-F5344CB8AC3E}">
        <p14:creationId xmlns:p14="http://schemas.microsoft.com/office/powerpoint/2010/main" val="132674670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6001643"/>
          </a:xfrm>
          <a:prstGeom prst="rect">
            <a:avLst/>
          </a:prstGeom>
          <a:noFill/>
        </p:spPr>
        <p:txBody>
          <a:bodyPr wrap="square" rtlCol="0">
            <a:spAutoFit/>
          </a:bodyPr>
          <a:lstStyle/>
          <a:p>
            <a:pPr lvl="0"/>
            <a:r>
              <a:rPr lang="en-US" sz="3200" dirty="0">
                <a:solidFill>
                  <a:srgbClr val="FFFF00"/>
                </a:solidFill>
              </a:rPr>
              <a:t>We are patient with one </a:t>
            </a:r>
            <a:r>
              <a:rPr lang="en-US" sz="3200" dirty="0" smtClean="0">
                <a:solidFill>
                  <a:srgbClr val="FFFF00"/>
                </a:solidFill>
              </a:rPr>
              <a:t>another  </a:t>
            </a:r>
          </a:p>
          <a:p>
            <a:pPr lvl="0"/>
            <a:r>
              <a:rPr lang="en-US" sz="3200" dirty="0" smtClean="0">
                <a:solidFill>
                  <a:schemeClr val="bg1"/>
                </a:solidFill>
              </a:rPr>
              <a:t>Ephesians </a:t>
            </a:r>
            <a:r>
              <a:rPr lang="en-US" sz="3200" dirty="0">
                <a:solidFill>
                  <a:schemeClr val="bg1"/>
                </a:solidFill>
              </a:rPr>
              <a:t>4.1-3 NET:  “I, therefore, the prisoner for the Lord, urge you to live worthily of the calling with which you have been called, with all humility and gentleness, with patience, bearing with one another in love, making every effort to keep the unity of the Spirit in the bond of peace.”</a:t>
            </a:r>
          </a:p>
          <a:p>
            <a:endParaRPr lang="en-US" sz="3200" dirty="0" smtClean="0">
              <a:solidFill>
                <a:srgbClr val="FFFF00"/>
              </a:solidFill>
            </a:endParaRPr>
          </a:p>
          <a:p>
            <a:r>
              <a:rPr lang="en-US" sz="3200" dirty="0" smtClean="0">
                <a:solidFill>
                  <a:srgbClr val="FFFF00"/>
                </a:solidFill>
              </a:rPr>
              <a:t>We </a:t>
            </a:r>
            <a:r>
              <a:rPr lang="en-US" sz="3200" dirty="0">
                <a:solidFill>
                  <a:srgbClr val="FFFF00"/>
                </a:solidFill>
              </a:rPr>
              <a:t>are kind to one </a:t>
            </a:r>
            <a:r>
              <a:rPr lang="en-US" sz="3200" dirty="0" smtClean="0">
                <a:solidFill>
                  <a:srgbClr val="FFFF00"/>
                </a:solidFill>
              </a:rPr>
              <a:t>another  </a:t>
            </a:r>
          </a:p>
          <a:p>
            <a:r>
              <a:rPr lang="en-US" sz="3200" dirty="0" smtClean="0">
                <a:solidFill>
                  <a:schemeClr val="bg1"/>
                </a:solidFill>
              </a:rPr>
              <a:t>Ephesians </a:t>
            </a:r>
            <a:r>
              <a:rPr lang="en-US" sz="3200" dirty="0">
                <a:solidFill>
                  <a:schemeClr val="bg1"/>
                </a:solidFill>
              </a:rPr>
              <a:t>4.32 NET:  “…be kind to one another, compassionate, forgiving one another, just as God in Christ also forgave you.” </a:t>
            </a:r>
          </a:p>
        </p:txBody>
      </p:sp>
    </p:spTree>
    <p:extLst>
      <p:ext uri="{BB962C8B-B14F-4D97-AF65-F5344CB8AC3E}">
        <p14:creationId xmlns:p14="http://schemas.microsoft.com/office/powerpoint/2010/main" val="1344892553"/>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4524315"/>
          </a:xfrm>
          <a:prstGeom prst="rect">
            <a:avLst/>
          </a:prstGeom>
          <a:noFill/>
        </p:spPr>
        <p:txBody>
          <a:bodyPr wrap="square" rtlCol="0">
            <a:spAutoFit/>
          </a:bodyPr>
          <a:lstStyle/>
          <a:p>
            <a:pPr lvl="0"/>
            <a:r>
              <a:rPr lang="en-US" sz="3200" dirty="0" smtClean="0">
                <a:solidFill>
                  <a:srgbClr val="FFFF00"/>
                </a:solidFill>
              </a:rPr>
              <a:t>We comfort one another  </a:t>
            </a:r>
          </a:p>
          <a:p>
            <a:pPr lvl="0"/>
            <a:r>
              <a:rPr lang="en-US" sz="3200" dirty="0" smtClean="0">
                <a:solidFill>
                  <a:schemeClr val="bg1"/>
                </a:solidFill>
              </a:rPr>
              <a:t>1 Thessalonians 4.18 NASB:  “Therefore comfort one another with these words [of scriptural truth].”</a:t>
            </a:r>
          </a:p>
          <a:p>
            <a:pPr lvl="0"/>
            <a:endParaRPr lang="en-US" sz="3200" dirty="0" smtClean="0">
              <a:solidFill>
                <a:srgbClr val="FFFF00"/>
              </a:solidFill>
            </a:endParaRPr>
          </a:p>
          <a:p>
            <a:pPr lvl="0"/>
            <a:r>
              <a:rPr lang="en-US" sz="3200" dirty="0" smtClean="0">
                <a:solidFill>
                  <a:srgbClr val="FFFF00"/>
                </a:solidFill>
              </a:rPr>
              <a:t>We pursue what is good for one another</a:t>
            </a:r>
          </a:p>
          <a:p>
            <a:pPr lvl="0"/>
            <a:r>
              <a:rPr lang="en-US" sz="3200" dirty="0" smtClean="0">
                <a:solidFill>
                  <a:schemeClr val="bg1"/>
                </a:solidFill>
              </a:rPr>
              <a:t>1 Thessalonians 5.15 NET:  “See that no one pays back evil for evil to anyone, but always pursue what is good for one another and for all.” </a:t>
            </a:r>
          </a:p>
          <a:p>
            <a:pPr lvl="0"/>
            <a:endParaRPr lang="en-US" sz="3200" dirty="0" smtClean="0">
              <a:solidFill>
                <a:srgbClr val="FFFF00"/>
              </a:solidFill>
            </a:endParaRPr>
          </a:p>
        </p:txBody>
      </p:sp>
    </p:spTree>
    <p:extLst>
      <p:ext uri="{BB962C8B-B14F-4D97-AF65-F5344CB8AC3E}">
        <p14:creationId xmlns:p14="http://schemas.microsoft.com/office/powerpoint/2010/main" val="3259111757"/>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539430"/>
          </a:xfrm>
          <a:prstGeom prst="rect">
            <a:avLst/>
          </a:prstGeom>
          <a:noFill/>
        </p:spPr>
        <p:txBody>
          <a:bodyPr wrap="square" rtlCol="0">
            <a:spAutoFit/>
          </a:bodyPr>
          <a:lstStyle/>
          <a:p>
            <a:r>
              <a:rPr lang="en-US" sz="3200" dirty="0" smtClean="0">
                <a:solidFill>
                  <a:srgbClr val="FFFF00"/>
                </a:solidFill>
              </a:rPr>
              <a:t>A. The Holy Spirit baptizes us into community.</a:t>
            </a:r>
          </a:p>
          <a:p>
            <a:endParaRPr lang="en-US" sz="3200" dirty="0" smtClean="0">
              <a:solidFill>
                <a:schemeClr val="bg1"/>
              </a:solidFill>
            </a:endParaRPr>
          </a:p>
          <a:p>
            <a:r>
              <a:rPr lang="en-US" sz="3200" dirty="0" smtClean="0">
                <a:solidFill>
                  <a:schemeClr val="bg1"/>
                </a:solidFill>
              </a:rPr>
              <a:t>1 </a:t>
            </a:r>
            <a:r>
              <a:rPr lang="en-US" sz="3200" dirty="0">
                <a:solidFill>
                  <a:schemeClr val="bg1"/>
                </a:solidFill>
              </a:rPr>
              <a:t>Corinthians 12.13, 27 NIV:  “For we were all baptized by one Spirit so as to form one body-- whether Jews or Gentiles, slave or free-- and we were all given the one Spirit to drink… Now you are the body of Christ, and each one of you is a part of it.”</a:t>
            </a:r>
          </a:p>
        </p:txBody>
      </p:sp>
    </p:spTree>
    <p:extLst>
      <p:ext uri="{BB962C8B-B14F-4D97-AF65-F5344CB8AC3E}">
        <p14:creationId xmlns:p14="http://schemas.microsoft.com/office/powerpoint/2010/main" val="2965543939"/>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3539430"/>
          </a:xfrm>
          <a:prstGeom prst="rect">
            <a:avLst/>
          </a:prstGeom>
          <a:noFill/>
        </p:spPr>
        <p:txBody>
          <a:bodyPr wrap="square" rtlCol="0">
            <a:spAutoFit/>
          </a:bodyPr>
          <a:lstStyle/>
          <a:p>
            <a:pPr lvl="0"/>
            <a:r>
              <a:rPr lang="en-US" sz="3200" dirty="0" smtClean="0">
                <a:solidFill>
                  <a:srgbClr val="FFFF00"/>
                </a:solidFill>
              </a:rPr>
              <a:t>We work to restore one another </a:t>
            </a:r>
          </a:p>
          <a:p>
            <a:pPr lvl="0"/>
            <a:r>
              <a:rPr lang="en-US" sz="3200" dirty="0" smtClean="0">
                <a:solidFill>
                  <a:schemeClr val="bg1"/>
                </a:solidFill>
              </a:rPr>
              <a:t>Galatians 6.1-2 NET:  “Brothers and sisters, if a person is discovered in some sin, you who are spiritual restore such a person in a spirit of gentleness. Pay close attention to yourselves, so that you are not tempted too.  Carry one another's burdens, and in this way you will fulfill the law of Christ.”</a:t>
            </a:r>
            <a:endParaRPr lang="en-US" sz="3200" dirty="0">
              <a:solidFill>
                <a:schemeClr val="bg1"/>
              </a:solidFill>
            </a:endParaRPr>
          </a:p>
        </p:txBody>
      </p:sp>
    </p:spTree>
    <p:extLst>
      <p:ext uri="{BB962C8B-B14F-4D97-AF65-F5344CB8AC3E}">
        <p14:creationId xmlns:p14="http://schemas.microsoft.com/office/powerpoint/2010/main" val="180970526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2554545"/>
          </a:xfrm>
          <a:prstGeom prst="rect">
            <a:avLst/>
          </a:prstGeom>
          <a:noFill/>
        </p:spPr>
        <p:txBody>
          <a:bodyPr wrap="square" rtlCol="0">
            <a:spAutoFit/>
          </a:bodyPr>
          <a:lstStyle/>
          <a:p>
            <a:pPr lvl="0"/>
            <a:r>
              <a:rPr lang="en-US" sz="3200" dirty="0" smtClean="0">
                <a:solidFill>
                  <a:srgbClr val="FFFF00"/>
                </a:solidFill>
              </a:rPr>
              <a:t>We pray for one another and confess to one another</a:t>
            </a:r>
          </a:p>
          <a:p>
            <a:pPr lvl="0"/>
            <a:r>
              <a:rPr lang="en-US" sz="3200" dirty="0" smtClean="0">
                <a:solidFill>
                  <a:schemeClr val="bg1"/>
                </a:solidFill>
              </a:rPr>
              <a:t>James 5.16 NET:  “So confess your sins to one another and pray for one another so that you may be healed. The prayer of a righteous person has great effectiveness.”</a:t>
            </a:r>
            <a:endParaRPr lang="en-US" sz="3200" dirty="0">
              <a:solidFill>
                <a:schemeClr val="bg1"/>
              </a:solidFill>
            </a:endParaRPr>
          </a:p>
        </p:txBody>
      </p:sp>
    </p:spTree>
    <p:extLst>
      <p:ext uri="{BB962C8B-B14F-4D97-AF65-F5344CB8AC3E}">
        <p14:creationId xmlns:p14="http://schemas.microsoft.com/office/powerpoint/2010/main" val="3255355649"/>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1" y="0"/>
            <a:ext cx="9144001" cy="5940088"/>
          </a:xfrm>
          <a:prstGeom prst="rect">
            <a:avLst/>
          </a:prstGeom>
          <a:noFill/>
        </p:spPr>
        <p:txBody>
          <a:bodyPr wrap="square" rtlCol="0">
            <a:spAutoFit/>
          </a:bodyPr>
          <a:lstStyle/>
          <a:p>
            <a:pPr lvl="0"/>
            <a:r>
              <a:rPr lang="en-US" sz="3200" dirty="0" smtClean="0">
                <a:solidFill>
                  <a:srgbClr val="FFFF00"/>
                </a:solidFill>
              </a:rPr>
              <a:t>We pray for one another and confess to one another</a:t>
            </a:r>
          </a:p>
          <a:p>
            <a:pPr lvl="0"/>
            <a:r>
              <a:rPr lang="en-US" sz="3200" dirty="0" smtClean="0">
                <a:solidFill>
                  <a:schemeClr val="bg1"/>
                </a:solidFill>
              </a:rPr>
              <a:t>James 5.16 NET:  “So confess your sins to one another and pray for one another so that you may be healed. The prayer of a righteous person has great effectiveness.”</a:t>
            </a:r>
          </a:p>
          <a:p>
            <a:pPr lvl="0"/>
            <a:endParaRPr lang="en-US" sz="3200" dirty="0">
              <a:solidFill>
                <a:schemeClr val="bg1"/>
              </a:solidFill>
            </a:endParaRPr>
          </a:p>
          <a:p>
            <a:pPr lvl="0"/>
            <a:r>
              <a:rPr lang="en-US" sz="3200" dirty="0" smtClean="0">
                <a:solidFill>
                  <a:schemeClr val="bg1"/>
                </a:solidFill>
                <a:sym typeface="Wingdings 2" panose="05020102010507070707" pitchFamily="18" charset="2"/>
              </a:rPr>
              <a:t> </a:t>
            </a:r>
            <a:r>
              <a:rPr lang="en-US" sz="3200" dirty="0" smtClean="0">
                <a:solidFill>
                  <a:schemeClr val="bg1"/>
                </a:solidFill>
              </a:rPr>
              <a:t>prayer support</a:t>
            </a:r>
          </a:p>
          <a:p>
            <a:pPr lvl="0">
              <a:spcBef>
                <a:spcPts val="2400"/>
              </a:spcBef>
            </a:pPr>
            <a:r>
              <a:rPr lang="en-US" sz="3200" dirty="0" smtClean="0">
                <a:solidFill>
                  <a:schemeClr val="bg1"/>
                </a:solidFill>
                <a:sym typeface="Wingdings 2" panose="05020102010507070707" pitchFamily="18" charset="2"/>
              </a:rPr>
              <a:t> </a:t>
            </a:r>
            <a:r>
              <a:rPr lang="en-US" sz="3200" dirty="0" smtClean="0">
                <a:solidFill>
                  <a:schemeClr val="bg1"/>
                </a:solidFill>
              </a:rPr>
              <a:t>emotional and spiritual healing</a:t>
            </a:r>
          </a:p>
          <a:p>
            <a:pPr lvl="0">
              <a:spcBef>
                <a:spcPts val="2400"/>
              </a:spcBef>
            </a:pPr>
            <a:r>
              <a:rPr lang="en-US" sz="3200" dirty="0" smtClean="0">
                <a:solidFill>
                  <a:schemeClr val="bg1"/>
                </a:solidFill>
                <a:sym typeface="Wingdings 2" panose="05020102010507070707" pitchFamily="18" charset="2"/>
              </a:rPr>
              <a:t> </a:t>
            </a:r>
            <a:r>
              <a:rPr lang="en-US" sz="3200" dirty="0" smtClean="0">
                <a:solidFill>
                  <a:schemeClr val="bg1"/>
                </a:solidFill>
              </a:rPr>
              <a:t>exhortation and encouragement</a:t>
            </a:r>
          </a:p>
          <a:p>
            <a:pPr lvl="0">
              <a:spcBef>
                <a:spcPts val="2400"/>
              </a:spcBef>
            </a:pPr>
            <a:r>
              <a:rPr lang="en-US" sz="3200" dirty="0" smtClean="0">
                <a:solidFill>
                  <a:schemeClr val="bg1"/>
                </a:solidFill>
                <a:sym typeface="Wingdings 2" panose="05020102010507070707" pitchFamily="18" charset="2"/>
              </a:rPr>
              <a:t> </a:t>
            </a:r>
            <a:r>
              <a:rPr lang="en-US" sz="3200" dirty="0" smtClean="0">
                <a:solidFill>
                  <a:schemeClr val="bg1"/>
                </a:solidFill>
              </a:rPr>
              <a:t>unconditional grace, acceptance, love</a:t>
            </a:r>
            <a:endParaRPr lang="en-US" sz="3200" dirty="0">
              <a:solidFill>
                <a:schemeClr val="bg1"/>
              </a:solidFill>
            </a:endParaRPr>
          </a:p>
        </p:txBody>
      </p:sp>
    </p:spTree>
    <p:extLst>
      <p:ext uri="{BB962C8B-B14F-4D97-AF65-F5344CB8AC3E}">
        <p14:creationId xmlns:p14="http://schemas.microsoft.com/office/powerpoint/2010/main" val="1590402345"/>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1" cy="4524315"/>
          </a:xfrm>
          <a:prstGeom prst="rect">
            <a:avLst/>
          </a:prstGeom>
          <a:noFill/>
        </p:spPr>
        <p:txBody>
          <a:bodyPr wrap="square" rtlCol="0">
            <a:spAutoFit/>
          </a:bodyPr>
          <a:lstStyle/>
          <a:p>
            <a:pPr lvl="0"/>
            <a:r>
              <a:rPr lang="en-US" sz="3200" dirty="0" smtClean="0">
                <a:solidFill>
                  <a:srgbClr val="FFFF00"/>
                </a:solidFill>
              </a:rPr>
              <a:t>We accept one another unconditionally</a:t>
            </a:r>
          </a:p>
          <a:p>
            <a:pPr lvl="0"/>
            <a:r>
              <a:rPr lang="en-US" sz="3200" dirty="0" smtClean="0">
                <a:solidFill>
                  <a:schemeClr val="bg1"/>
                </a:solidFill>
              </a:rPr>
              <a:t>Romans 15.7 NIV:  “Accept one another, then, just as Christ accepted you, in order to bring praise to God.” </a:t>
            </a:r>
          </a:p>
          <a:p>
            <a:pPr lvl="0"/>
            <a:endParaRPr lang="en-US" sz="3200" dirty="0">
              <a:solidFill>
                <a:schemeClr val="bg1"/>
              </a:solidFill>
            </a:endParaRPr>
          </a:p>
          <a:p>
            <a:pPr lvl="0"/>
            <a:r>
              <a:rPr lang="en-US" sz="3200" dirty="0" smtClean="0">
                <a:solidFill>
                  <a:schemeClr val="bg1"/>
                </a:solidFill>
                <a:sym typeface="Wingdings 2" panose="05020102010507070707" pitchFamily="18" charset="2"/>
              </a:rPr>
              <a:t> </a:t>
            </a:r>
            <a:r>
              <a:rPr lang="en-US" sz="3200" dirty="0" smtClean="0">
                <a:solidFill>
                  <a:schemeClr val="bg1"/>
                </a:solidFill>
              </a:rPr>
              <a:t>If you are accepted by others then you can be authentic and open to real relationships.</a:t>
            </a:r>
          </a:p>
          <a:p>
            <a:pPr lvl="0"/>
            <a:endParaRPr lang="en-US" sz="3200" dirty="0">
              <a:solidFill>
                <a:schemeClr val="bg1"/>
              </a:solidFill>
            </a:endParaRPr>
          </a:p>
          <a:p>
            <a:pPr lvl="0"/>
            <a:r>
              <a:rPr lang="en-US" sz="3200" dirty="0" smtClean="0">
                <a:solidFill>
                  <a:schemeClr val="bg1"/>
                </a:solidFill>
                <a:sym typeface="Wingdings 2" panose="05020102010507070707" pitchFamily="18" charset="2"/>
              </a:rPr>
              <a:t> </a:t>
            </a:r>
            <a:r>
              <a:rPr lang="en-US" sz="3200" dirty="0" smtClean="0">
                <a:solidFill>
                  <a:schemeClr val="bg1"/>
                </a:solidFill>
              </a:rPr>
              <a:t>As you learn to accept others, you become more like Christ.</a:t>
            </a:r>
            <a:endParaRPr lang="en-US" sz="3200" dirty="0">
              <a:solidFill>
                <a:schemeClr val="bg1"/>
              </a:solidFill>
            </a:endParaRPr>
          </a:p>
        </p:txBody>
      </p:sp>
    </p:spTree>
    <p:extLst>
      <p:ext uri="{BB962C8B-B14F-4D97-AF65-F5344CB8AC3E}">
        <p14:creationId xmlns:p14="http://schemas.microsoft.com/office/powerpoint/2010/main" val="1430109358"/>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1" cy="2554545"/>
          </a:xfrm>
          <a:prstGeom prst="rect">
            <a:avLst/>
          </a:prstGeom>
          <a:noFill/>
        </p:spPr>
        <p:txBody>
          <a:bodyPr wrap="square" rtlCol="0">
            <a:spAutoFit/>
          </a:bodyPr>
          <a:lstStyle/>
          <a:p>
            <a:pPr lvl="0"/>
            <a:r>
              <a:rPr lang="en-US" sz="3200" dirty="0" smtClean="0">
                <a:solidFill>
                  <a:srgbClr val="FFFF00"/>
                </a:solidFill>
              </a:rPr>
              <a:t>Hebrews </a:t>
            </a:r>
            <a:r>
              <a:rPr lang="en-US" sz="3200" dirty="0">
                <a:solidFill>
                  <a:srgbClr val="FFFF00"/>
                </a:solidFill>
              </a:rPr>
              <a:t>10.24-25 NIV:  </a:t>
            </a:r>
            <a:r>
              <a:rPr lang="en-US" sz="3200" dirty="0">
                <a:solidFill>
                  <a:schemeClr val="bg1"/>
                </a:solidFill>
              </a:rPr>
              <a:t>“And let us consider how we may spur one another on toward love and good deeds, not giving up meeting together, as some are in the habit of doing, but encouraging one another-- and all the more as you see the Day approaching</a:t>
            </a:r>
            <a:r>
              <a:rPr lang="en-US" sz="3200" dirty="0" smtClean="0">
                <a:solidFill>
                  <a:schemeClr val="bg1"/>
                </a:solidFill>
              </a:rPr>
              <a:t>.”</a:t>
            </a:r>
          </a:p>
        </p:txBody>
      </p:sp>
    </p:spTree>
    <p:extLst>
      <p:ext uri="{BB962C8B-B14F-4D97-AF65-F5344CB8AC3E}">
        <p14:creationId xmlns:p14="http://schemas.microsoft.com/office/powerpoint/2010/main" val="414170142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583" t="16324" r="20638" b="9482"/>
          <a:stretch/>
        </p:blipFill>
        <p:spPr>
          <a:xfrm>
            <a:off x="908166" y="1007918"/>
            <a:ext cx="7327670" cy="5436658"/>
          </a:xfrm>
          <a:prstGeom prst="rect">
            <a:avLst/>
          </a:prstGeom>
        </p:spPr>
      </p:pic>
      <p:sp>
        <p:nvSpPr>
          <p:cNvPr id="5" name="TextBox 4"/>
          <p:cNvSpPr txBox="1"/>
          <p:nvPr/>
        </p:nvSpPr>
        <p:spPr>
          <a:xfrm>
            <a:off x="1" y="166255"/>
            <a:ext cx="9144000" cy="584775"/>
          </a:xfrm>
          <a:prstGeom prst="rect">
            <a:avLst/>
          </a:prstGeom>
          <a:noFill/>
        </p:spPr>
        <p:txBody>
          <a:bodyPr wrap="square" rtlCol="0">
            <a:spAutoFit/>
          </a:bodyPr>
          <a:lstStyle/>
          <a:p>
            <a:pPr algn="ctr"/>
            <a:r>
              <a:rPr lang="en-US" sz="3200" dirty="0" smtClean="0">
                <a:solidFill>
                  <a:srgbClr val="FFFF00"/>
                </a:solidFill>
              </a:rPr>
              <a:t>Community as a means of sanctification</a:t>
            </a:r>
            <a:endParaRPr lang="en-US" sz="3200" dirty="0">
              <a:solidFill>
                <a:srgbClr val="FFFF00"/>
              </a:solidFill>
            </a:endParaRPr>
          </a:p>
        </p:txBody>
      </p:sp>
    </p:spTree>
    <p:extLst>
      <p:ext uri="{BB962C8B-B14F-4D97-AF65-F5344CB8AC3E}">
        <p14:creationId xmlns:p14="http://schemas.microsoft.com/office/powerpoint/2010/main" val="379083496"/>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4524315"/>
          </a:xfrm>
          <a:prstGeom prst="rect">
            <a:avLst/>
          </a:prstGeom>
          <a:noFill/>
        </p:spPr>
        <p:txBody>
          <a:bodyPr wrap="square" rtlCol="0">
            <a:spAutoFit/>
          </a:bodyPr>
          <a:lstStyle/>
          <a:p>
            <a:r>
              <a:rPr lang="en-US" sz="3200" i="1" dirty="0" smtClean="0">
                <a:solidFill>
                  <a:srgbClr val="FFC000"/>
                </a:solidFill>
              </a:rPr>
              <a:t>A. The Holy Spirit baptizes us into community.</a:t>
            </a:r>
          </a:p>
          <a:p>
            <a:endParaRPr lang="en-US" sz="3200" dirty="0" smtClean="0">
              <a:solidFill>
                <a:srgbClr val="FFFF00"/>
              </a:solidFill>
            </a:endParaRPr>
          </a:p>
          <a:p>
            <a:r>
              <a:rPr lang="en-US" sz="3200" dirty="0" smtClean="0">
                <a:solidFill>
                  <a:srgbClr val="FFFF00"/>
                </a:solidFill>
              </a:rPr>
              <a:t>B. We are connected and belong to each other.</a:t>
            </a:r>
          </a:p>
          <a:p>
            <a:endParaRPr lang="en-US" sz="3200" dirty="0" smtClean="0">
              <a:solidFill>
                <a:schemeClr val="bg1"/>
              </a:solidFill>
            </a:endParaRPr>
          </a:p>
          <a:p>
            <a:pPr lvl="0"/>
            <a:r>
              <a:rPr lang="en-US" sz="3200" dirty="0">
                <a:solidFill>
                  <a:schemeClr val="bg1"/>
                </a:solidFill>
              </a:rPr>
              <a:t>Romans 12.4-5 NET:  “For just as in one body we have many members, and not all the members serve the same function, so we who are many are one body in Christ, and individually we are members who belong to one another.”</a:t>
            </a:r>
          </a:p>
        </p:txBody>
      </p:sp>
    </p:spTree>
    <p:extLst>
      <p:ext uri="{BB962C8B-B14F-4D97-AF65-F5344CB8AC3E}">
        <p14:creationId xmlns:p14="http://schemas.microsoft.com/office/powerpoint/2010/main" val="412706820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5509200"/>
          </a:xfrm>
          <a:prstGeom prst="rect">
            <a:avLst/>
          </a:prstGeom>
          <a:noFill/>
        </p:spPr>
        <p:txBody>
          <a:bodyPr wrap="square" rtlCol="0">
            <a:spAutoFit/>
          </a:bodyPr>
          <a:lstStyle/>
          <a:p>
            <a:r>
              <a:rPr lang="en-US" sz="3200" i="1" dirty="0" smtClean="0">
                <a:solidFill>
                  <a:srgbClr val="FFC000"/>
                </a:solidFill>
              </a:rPr>
              <a:t>A. The Holy Spirit baptizes us into community.</a:t>
            </a:r>
          </a:p>
          <a:p>
            <a:r>
              <a:rPr lang="en-US" sz="3200" i="1" dirty="0" smtClean="0">
                <a:solidFill>
                  <a:srgbClr val="FFC000"/>
                </a:solidFill>
              </a:rPr>
              <a:t>B. We are connected and belong to each other.</a:t>
            </a:r>
          </a:p>
          <a:p>
            <a:endParaRPr lang="en-US" sz="3200" dirty="0">
              <a:solidFill>
                <a:srgbClr val="FFFF00"/>
              </a:solidFill>
            </a:endParaRPr>
          </a:p>
          <a:p>
            <a:r>
              <a:rPr lang="en-US" sz="3200" dirty="0" smtClean="0">
                <a:solidFill>
                  <a:srgbClr val="FFFF00"/>
                </a:solidFill>
              </a:rPr>
              <a:t>C. We are to have unity with each other.</a:t>
            </a:r>
          </a:p>
          <a:p>
            <a:endParaRPr lang="en-US" sz="3200" dirty="0" smtClean="0">
              <a:solidFill>
                <a:schemeClr val="bg1"/>
              </a:solidFill>
            </a:endParaRPr>
          </a:p>
          <a:p>
            <a:pPr lvl="0"/>
            <a:r>
              <a:rPr lang="en-US" sz="3200" dirty="0">
                <a:solidFill>
                  <a:schemeClr val="bg1"/>
                </a:solidFill>
              </a:rPr>
              <a:t>1 Corinthians 1.9-10 NET:  “God is faithful, by whom you were called into fellowship with his son, Jesus Christ our Lord.  I urge you, brothers and sisters, by the name of our Lord Jesus Christ, to agree together, to end your divisions, and to be united by the same mind and purpose.”</a:t>
            </a:r>
          </a:p>
        </p:txBody>
      </p:sp>
    </p:spTree>
    <p:extLst>
      <p:ext uri="{BB962C8B-B14F-4D97-AF65-F5344CB8AC3E}">
        <p14:creationId xmlns:p14="http://schemas.microsoft.com/office/powerpoint/2010/main" val="1458747557"/>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5509200"/>
          </a:xfrm>
          <a:prstGeom prst="rect">
            <a:avLst/>
          </a:prstGeom>
          <a:noFill/>
        </p:spPr>
        <p:txBody>
          <a:bodyPr wrap="square" rtlCol="0">
            <a:spAutoFit/>
          </a:bodyPr>
          <a:lstStyle/>
          <a:p>
            <a:r>
              <a:rPr lang="en-US" sz="3200" i="1" dirty="0">
                <a:solidFill>
                  <a:srgbClr val="FFC000"/>
                </a:solidFill>
              </a:rPr>
              <a:t>A. The Holy Spirit baptizes us into community.</a:t>
            </a:r>
          </a:p>
          <a:p>
            <a:r>
              <a:rPr lang="en-US" sz="3200" i="1" dirty="0">
                <a:solidFill>
                  <a:srgbClr val="FFC000"/>
                </a:solidFill>
              </a:rPr>
              <a:t>B. We are connected and belong to each other.</a:t>
            </a:r>
          </a:p>
          <a:p>
            <a:r>
              <a:rPr lang="en-US" sz="3200" i="1" dirty="0" smtClean="0">
                <a:solidFill>
                  <a:srgbClr val="FFC000"/>
                </a:solidFill>
              </a:rPr>
              <a:t>C</a:t>
            </a:r>
            <a:r>
              <a:rPr lang="en-US" sz="3200" i="1" dirty="0">
                <a:solidFill>
                  <a:srgbClr val="FFC000"/>
                </a:solidFill>
              </a:rPr>
              <a:t>. We are to have unity with each other.</a:t>
            </a:r>
          </a:p>
          <a:p>
            <a:endParaRPr lang="en-US" sz="3200" dirty="0" smtClean="0">
              <a:solidFill>
                <a:srgbClr val="FFFF00"/>
              </a:solidFill>
            </a:endParaRPr>
          </a:p>
          <a:p>
            <a:r>
              <a:rPr lang="en-US" sz="3200" dirty="0" smtClean="0">
                <a:solidFill>
                  <a:srgbClr val="FFFF00"/>
                </a:solidFill>
              </a:rPr>
              <a:t>D. God sanctifies both individuals and the church.</a:t>
            </a:r>
          </a:p>
          <a:p>
            <a:endParaRPr lang="en-US" sz="3200" dirty="0" smtClean="0">
              <a:solidFill>
                <a:schemeClr val="bg1"/>
              </a:solidFill>
            </a:endParaRPr>
          </a:p>
          <a:p>
            <a:pPr lvl="0"/>
            <a:r>
              <a:rPr lang="en-US" sz="3200" dirty="0" smtClean="0">
                <a:solidFill>
                  <a:schemeClr val="bg1"/>
                </a:solidFill>
              </a:rPr>
              <a:t>The Fruit of the Spirit build the church’s community.</a:t>
            </a:r>
          </a:p>
          <a:p>
            <a:pPr lvl="0"/>
            <a:endParaRPr lang="en-US" sz="3200" dirty="0">
              <a:solidFill>
                <a:schemeClr val="bg1"/>
              </a:solidFill>
            </a:endParaRPr>
          </a:p>
          <a:p>
            <a:pPr lvl="0"/>
            <a:r>
              <a:rPr lang="en-US" sz="3200" dirty="0" smtClean="0">
                <a:solidFill>
                  <a:schemeClr val="bg1"/>
                </a:solidFill>
              </a:rPr>
              <a:t>The Fruit of the Flesh destroy community.</a:t>
            </a:r>
          </a:p>
          <a:p>
            <a:pPr lvl="0"/>
            <a:endParaRPr lang="en-US" sz="3200" dirty="0">
              <a:solidFill>
                <a:schemeClr val="bg1"/>
              </a:solidFill>
            </a:endParaRPr>
          </a:p>
          <a:p>
            <a:pPr lvl="0"/>
            <a:r>
              <a:rPr lang="en-US" sz="3200" dirty="0" smtClean="0">
                <a:solidFill>
                  <a:schemeClr val="bg1"/>
                </a:solidFill>
              </a:rPr>
              <a:t>[Galatians 5.19-23]</a:t>
            </a:r>
            <a:endParaRPr lang="en-US" sz="3200" dirty="0">
              <a:solidFill>
                <a:schemeClr val="bg1"/>
              </a:solidFill>
            </a:endParaRPr>
          </a:p>
        </p:txBody>
      </p:sp>
    </p:spTree>
    <p:extLst>
      <p:ext uri="{BB962C8B-B14F-4D97-AF65-F5344CB8AC3E}">
        <p14:creationId xmlns:p14="http://schemas.microsoft.com/office/powerpoint/2010/main" val="406499750"/>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7248138"/>
          </a:xfrm>
          <a:prstGeom prst="rect">
            <a:avLst/>
          </a:prstGeom>
          <a:noFill/>
        </p:spPr>
        <p:txBody>
          <a:bodyPr wrap="square" rtlCol="0">
            <a:spAutoFit/>
          </a:bodyPr>
          <a:lstStyle/>
          <a:p>
            <a:r>
              <a:rPr lang="en-US" sz="3000" dirty="0" smtClean="0">
                <a:solidFill>
                  <a:schemeClr val="bg1"/>
                </a:solidFill>
              </a:rPr>
              <a:t>Ephesians </a:t>
            </a:r>
            <a:r>
              <a:rPr lang="en-US" sz="3000" dirty="0">
                <a:solidFill>
                  <a:schemeClr val="bg1"/>
                </a:solidFill>
              </a:rPr>
              <a:t>4.11-16 NET:   “It was he </a:t>
            </a:r>
            <a:r>
              <a:rPr lang="en-US" sz="3000" dirty="0" smtClean="0">
                <a:solidFill>
                  <a:schemeClr val="bg1"/>
                </a:solidFill>
              </a:rPr>
              <a:t>who </a:t>
            </a:r>
            <a:r>
              <a:rPr lang="en-US" sz="3000" dirty="0">
                <a:solidFill>
                  <a:schemeClr val="bg1"/>
                </a:solidFill>
              </a:rPr>
              <a:t>gave some as apostles, some as prophets, some as evangelists, and some as pastors and teachers, to equip the saints for the work of ministry, that is, to build up the body of Christ, until we all attain to the unity of the faith and of the knowledge of the Son of God– a mature person, attaining to the measure of Christ's full stature. So we are no longer to be children, tossed back and forth by waves and carried about by every wind of teaching by the trickery of people who craftily carry out their deceitful schemes.  But practicing the truth in love, we will in all things grow up into Christ, who is the head.  </a:t>
            </a:r>
            <a:r>
              <a:rPr lang="en-US" sz="3000" dirty="0">
                <a:solidFill>
                  <a:srgbClr val="FFFF00"/>
                </a:solidFill>
              </a:rPr>
              <a:t>From him the whole body grows, fitted and held together through every supporting ligament. As each one does its part, the body grows in love.</a:t>
            </a:r>
            <a:r>
              <a:rPr lang="en-US" sz="3000" dirty="0">
                <a:solidFill>
                  <a:schemeClr val="bg1"/>
                </a:solidFill>
              </a:rPr>
              <a:t>”</a:t>
            </a:r>
          </a:p>
        </p:txBody>
      </p:sp>
    </p:spTree>
    <p:extLst>
      <p:ext uri="{BB962C8B-B14F-4D97-AF65-F5344CB8AC3E}">
        <p14:creationId xmlns:p14="http://schemas.microsoft.com/office/powerpoint/2010/main" val="215931908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986528"/>
          </a:xfrm>
          <a:prstGeom prst="rect">
            <a:avLst/>
          </a:prstGeom>
          <a:noFill/>
        </p:spPr>
        <p:txBody>
          <a:bodyPr wrap="square" rtlCol="0">
            <a:spAutoFit/>
          </a:bodyPr>
          <a:lstStyle/>
          <a:p>
            <a:r>
              <a:rPr lang="en-US" sz="3200" dirty="0" smtClean="0">
                <a:solidFill>
                  <a:schemeClr val="bg1"/>
                </a:solidFill>
              </a:rPr>
              <a:t>Ephesians </a:t>
            </a:r>
            <a:r>
              <a:rPr lang="en-US" sz="3200" dirty="0">
                <a:solidFill>
                  <a:schemeClr val="bg1"/>
                </a:solidFill>
              </a:rPr>
              <a:t>4.11-16 NET:   </a:t>
            </a:r>
            <a:r>
              <a:rPr lang="en-US" sz="3200" dirty="0" smtClean="0">
                <a:solidFill>
                  <a:schemeClr val="bg1"/>
                </a:solidFill>
              </a:rPr>
              <a:t>“…to </a:t>
            </a:r>
            <a:r>
              <a:rPr lang="en-US" sz="3200" dirty="0">
                <a:solidFill>
                  <a:schemeClr val="bg1"/>
                </a:solidFill>
              </a:rPr>
              <a:t>equip the saints for the work of ministry, that is, </a:t>
            </a:r>
            <a:r>
              <a:rPr lang="en-US" sz="3200" dirty="0">
                <a:solidFill>
                  <a:srgbClr val="FFFF00"/>
                </a:solidFill>
              </a:rPr>
              <a:t>to build up the body of Christ, until we all attain to the unity of the faith and of the knowledge of the Son of God– a mature person, attaining to the measure of Christ's full stature.</a:t>
            </a:r>
            <a:r>
              <a:rPr lang="en-US" sz="3200" dirty="0">
                <a:solidFill>
                  <a:schemeClr val="bg1"/>
                </a:solidFill>
              </a:rPr>
              <a:t> So we are no longer to be children, tossed back and forth by waves and carried about by every wind of teaching by the trickery of people who craftily carry out their deceitful schemes.  But practicing the truth in love, we will in all things grow up into Christ, who is the head.  From him the whole body grows, fitted and held together through every supporting ligament. As each one does its part, the body grows in love.”</a:t>
            </a:r>
          </a:p>
        </p:txBody>
      </p:sp>
    </p:spTree>
    <p:extLst>
      <p:ext uri="{BB962C8B-B14F-4D97-AF65-F5344CB8AC3E}">
        <p14:creationId xmlns:p14="http://schemas.microsoft.com/office/powerpoint/2010/main" val="2101298936"/>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986528"/>
          </a:xfrm>
          <a:prstGeom prst="rect">
            <a:avLst/>
          </a:prstGeom>
          <a:noFill/>
        </p:spPr>
        <p:txBody>
          <a:bodyPr wrap="square" rtlCol="0">
            <a:spAutoFit/>
          </a:bodyPr>
          <a:lstStyle/>
          <a:p>
            <a:r>
              <a:rPr lang="en-US" sz="3200" dirty="0" smtClean="0">
                <a:solidFill>
                  <a:schemeClr val="bg1"/>
                </a:solidFill>
              </a:rPr>
              <a:t>Ephesians </a:t>
            </a:r>
            <a:r>
              <a:rPr lang="en-US" sz="3200" dirty="0">
                <a:solidFill>
                  <a:schemeClr val="bg1"/>
                </a:solidFill>
              </a:rPr>
              <a:t>4.11-16 NET:   </a:t>
            </a:r>
            <a:r>
              <a:rPr lang="en-US" sz="3200" dirty="0" smtClean="0">
                <a:solidFill>
                  <a:schemeClr val="bg1"/>
                </a:solidFill>
              </a:rPr>
              <a:t>“…to </a:t>
            </a:r>
            <a:r>
              <a:rPr lang="en-US" sz="3200" dirty="0">
                <a:solidFill>
                  <a:schemeClr val="bg1"/>
                </a:solidFill>
              </a:rPr>
              <a:t>equip the saints for the work of ministry, that is, to build up the body of Christ, until we all attain to the unity of the faith and of the knowledge of the Son of God– </a:t>
            </a:r>
            <a:r>
              <a:rPr lang="en-US" sz="3200" dirty="0">
                <a:solidFill>
                  <a:srgbClr val="FFFF00"/>
                </a:solidFill>
              </a:rPr>
              <a:t>a mature person, attaining to the measure of Christ's full stature. So we are no longer to be children, tossed back and forth by waves and carried about by every wind of teaching by the trickery of people who craftily carry out their deceitful schemes</a:t>
            </a:r>
            <a:r>
              <a:rPr lang="en-US" sz="3200" dirty="0">
                <a:solidFill>
                  <a:schemeClr val="bg1"/>
                </a:solidFill>
              </a:rPr>
              <a:t>.  But practicing the truth in love, we will in all things grow up into Christ, who is the head.  From him the whole body grows, fitted and held together through every supporting ligament. As each one does its part, the body grows in love.”</a:t>
            </a:r>
          </a:p>
        </p:txBody>
      </p:sp>
    </p:spTree>
    <p:extLst>
      <p:ext uri="{BB962C8B-B14F-4D97-AF65-F5344CB8AC3E}">
        <p14:creationId xmlns:p14="http://schemas.microsoft.com/office/powerpoint/2010/main" val="15862433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986528"/>
          </a:xfrm>
          <a:prstGeom prst="rect">
            <a:avLst/>
          </a:prstGeom>
          <a:noFill/>
        </p:spPr>
        <p:txBody>
          <a:bodyPr wrap="square" rtlCol="0">
            <a:spAutoFit/>
          </a:bodyPr>
          <a:lstStyle/>
          <a:p>
            <a:r>
              <a:rPr lang="en-US" sz="3200" dirty="0" smtClean="0">
                <a:solidFill>
                  <a:schemeClr val="bg1"/>
                </a:solidFill>
              </a:rPr>
              <a:t>Ephesians </a:t>
            </a:r>
            <a:r>
              <a:rPr lang="en-US" sz="3200" dirty="0">
                <a:solidFill>
                  <a:schemeClr val="bg1"/>
                </a:solidFill>
              </a:rPr>
              <a:t>4.11-16 NET:   </a:t>
            </a:r>
            <a:r>
              <a:rPr lang="en-US" sz="3200" dirty="0" smtClean="0">
                <a:solidFill>
                  <a:schemeClr val="bg1"/>
                </a:solidFill>
              </a:rPr>
              <a:t>“…to </a:t>
            </a:r>
            <a:r>
              <a:rPr lang="en-US" sz="3200" dirty="0">
                <a:solidFill>
                  <a:schemeClr val="bg1"/>
                </a:solidFill>
              </a:rPr>
              <a:t>equip the saints for the work of ministry, that is, to build up the body of Christ, until we all attain to the unity of the faith and of the knowledge of the Son of God– a mature person, attaining to the measure of Christ's full stature. So we are no longer to be children, tossed back and forth by waves and carried about by every wind of teaching by the trickery of people who craftily carry out their deceitful schemes.  </a:t>
            </a:r>
            <a:r>
              <a:rPr lang="en-US" sz="3200" dirty="0">
                <a:solidFill>
                  <a:srgbClr val="FFFF00"/>
                </a:solidFill>
              </a:rPr>
              <a:t>But practicing the truth in love, we will in all things grow up into Christ, who is the head</a:t>
            </a:r>
            <a:r>
              <a:rPr lang="en-US" sz="3200" dirty="0">
                <a:solidFill>
                  <a:schemeClr val="bg1"/>
                </a:solidFill>
              </a:rPr>
              <a:t>.  From him the whole body grows, fitted and held together through every supporting ligament. As each one does its part, the body grows in love.”</a:t>
            </a:r>
          </a:p>
        </p:txBody>
      </p:sp>
    </p:spTree>
    <p:extLst>
      <p:ext uri="{BB962C8B-B14F-4D97-AF65-F5344CB8AC3E}">
        <p14:creationId xmlns:p14="http://schemas.microsoft.com/office/powerpoint/2010/main" val="1833242506"/>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TotalTime>
  <Words>1907</Words>
  <Application>Microsoft Office PowerPoint</Application>
  <PresentationFormat>On-screen Show (4:3)</PresentationFormat>
  <Paragraphs>117</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15</cp:revision>
  <dcterms:created xsi:type="dcterms:W3CDTF">2014-08-06T19:59:43Z</dcterms:created>
  <dcterms:modified xsi:type="dcterms:W3CDTF">2014-08-14T15:51:44Z</dcterms:modified>
</cp:coreProperties>
</file>